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412" r:id="rId2"/>
    <p:sldId id="336" r:id="rId3"/>
    <p:sldId id="341" r:id="rId4"/>
    <p:sldId id="331" r:id="rId5"/>
    <p:sldId id="437" r:id="rId6"/>
    <p:sldId id="344" r:id="rId7"/>
    <p:sldId id="347" r:id="rId8"/>
    <p:sldId id="465" r:id="rId9"/>
    <p:sldId id="367" r:id="rId10"/>
    <p:sldId id="442" r:id="rId11"/>
    <p:sldId id="436" r:id="rId12"/>
    <p:sldId id="435" r:id="rId13"/>
    <p:sldId id="463" r:id="rId14"/>
    <p:sldId id="444" r:id="rId15"/>
    <p:sldId id="445" r:id="rId16"/>
    <p:sldId id="438" r:id="rId17"/>
    <p:sldId id="366" r:id="rId18"/>
    <p:sldId id="439" r:id="rId19"/>
    <p:sldId id="446" r:id="rId20"/>
    <p:sldId id="447" r:id="rId21"/>
    <p:sldId id="466" r:id="rId22"/>
    <p:sldId id="448" r:id="rId23"/>
    <p:sldId id="449" r:id="rId24"/>
    <p:sldId id="425" r:id="rId25"/>
    <p:sldId id="450" r:id="rId26"/>
    <p:sldId id="451" r:id="rId27"/>
    <p:sldId id="428" r:id="rId28"/>
    <p:sldId id="452" r:id="rId29"/>
    <p:sldId id="454" r:id="rId30"/>
    <p:sldId id="464" r:id="rId31"/>
    <p:sldId id="455" r:id="rId32"/>
    <p:sldId id="459" r:id="rId33"/>
    <p:sldId id="456" r:id="rId34"/>
    <p:sldId id="457" r:id="rId35"/>
    <p:sldId id="461" r:id="rId36"/>
    <p:sldId id="462" r:id="rId37"/>
    <p:sldId id="433" r:id="rId38"/>
    <p:sldId id="430" r:id="rId39"/>
    <p:sldId id="431" r:id="rId40"/>
  </p:sldIdLst>
  <p:sldSz cx="9144000" cy="6858000" type="screen4x3"/>
  <p:notesSz cx="6858000" cy="9144000"/>
  <p:defaultTextStyle>
    <a:lvl1pPr marL="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570"/>
    <a:srgbClr val="663300"/>
    <a:srgbClr val="CC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90" autoAdjust="0"/>
    <p:restoredTop sz="98024" autoAdjust="0"/>
  </p:normalViewPr>
  <p:slideViewPr>
    <p:cSldViewPr>
      <p:cViewPr>
        <p:scale>
          <a:sx n="66" d="100"/>
          <a:sy n="66" d="100"/>
        </p:scale>
        <p:origin x="-6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fr-FR" sz="1200"/>
            </a:lvl1pPr>
            <a:extLst/>
          </a:lstStyle>
          <a:p>
            <a:endParaRPr lang="fr-FR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fr-FR" sz="1200"/>
            </a:lvl1pPr>
            <a:extLst/>
          </a:lstStyle>
          <a:p>
            <a:fld id="{68F88C59-319B-4332-9A1D-2A62CFCB00D8}" type="datetimeFigureOut">
              <a:rPr lang="fr-FR" smtClean="0"/>
              <a:pPr/>
              <a:t>13/11/2015</a:t>
            </a:fld>
            <a:endParaRPr lang="fr-FR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fr-FR" sz="1200"/>
            </a:lvl1pPr>
            <a:extLst/>
          </a:lstStyle>
          <a:p>
            <a:endParaRPr lang="fr-FR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fr-FR" sz="1200"/>
            </a:lvl1pPr>
            <a:extLst/>
          </a:lstStyle>
          <a:p>
            <a:fld id="{B16A41B8-7DC3-4DB6-84E4-E105629EAA36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fr-FR" sz="1200"/>
            </a:lvl1pPr>
            <a:extLst/>
          </a:lstStyle>
          <a:p>
            <a:endParaRPr lang="fr-FR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fr-FR" sz="1200"/>
            </a:lvl1pPr>
            <a:extLst/>
          </a:lstStyle>
          <a:p>
            <a:fld id="{968B300D-05F0-4B43-940D-46DED5A791AD}" type="datetimeFigureOut">
              <a:rPr/>
              <a:pPr/>
              <a:t>30/06/2006</a:t>
            </a:fld>
            <a:endParaRPr lang="fr-FR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fr-FR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Niveau 2</a:t>
            </a:r>
          </a:p>
          <a:p>
            <a:pPr lvl="2"/>
            <a:r>
              <a:rPr lang="fr-FR"/>
              <a:t>Niveau 3</a:t>
            </a:r>
          </a:p>
          <a:p>
            <a:pPr lvl="3"/>
            <a:r>
              <a:rPr lang="fr-FR"/>
              <a:t>Niveau 4</a:t>
            </a:r>
          </a:p>
          <a:p>
            <a:pPr lvl="4"/>
            <a:r>
              <a:rPr lang="fr-FR"/>
              <a:t>Niveau 5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fr-FR" sz="1200"/>
            </a:lvl1pPr>
            <a:extLst/>
          </a:lstStyle>
          <a:p>
            <a:endParaRPr lang="fr-FR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fr-FR" sz="1200"/>
            </a:lvl1pPr>
            <a:extLst/>
          </a:lstStyle>
          <a:p>
            <a:fld id="{9B26CD33-4337-4529-948A-94F6960B2374}" type="slidenum">
              <a:rPr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1</a:t>
            </a:fld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17</a:t>
            </a:fld>
            <a:endParaRPr lang="fr-F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18</a:t>
            </a:fld>
            <a:endParaRPr lang="fr-F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19</a:t>
            </a:fld>
            <a:endParaRPr lang="fr-F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20</a:t>
            </a:fld>
            <a:endParaRPr lang="fr-F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21</a:t>
            </a:fld>
            <a:endParaRPr lang="fr-F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22</a:t>
            </a:fld>
            <a:endParaRPr lang="fr-FR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23</a:t>
            </a:fld>
            <a:endParaRPr lang="fr-FR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32</a:t>
            </a:fld>
            <a:endParaRPr lang="fr-FR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35</a:t>
            </a:fld>
            <a:endParaRPr lang="fr-FR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36</a:t>
            </a:fld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2</a:t>
            </a:fld>
            <a:endParaRPr 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3</a:t>
            </a:fld>
            <a:endParaRPr lang="fr-F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4</a:t>
            </a:fld>
            <a:endParaRPr 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6</a:t>
            </a:fld>
            <a:endParaRPr lang="fr-F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7</a:t>
            </a:fld>
            <a:endParaRPr lang="fr-F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10</a:t>
            </a:fld>
            <a:endParaRPr lang="fr-F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14</a:t>
            </a:fld>
            <a:endParaRPr lang="fr-F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16</a:t>
            </a:fld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fr-FR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 dirty="0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fr-FR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kumimoji="0" lang="fr-FR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 dirty="0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fr-FR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kumimoji="0" lang="fr-FR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kumimoji="0" lang="fr-FR" dirty="0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kumimoji="0" lang="fr-FR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kumimoji="0" lang="fr-FR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fr-FR" dirty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fr-FR" dirty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 dirty="0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 dirty="0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fr-FR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fr-FR" dirty="0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fr-FR" dirty="0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pPr eaLnBrk="1" latinLnBrk="0" hangingPunct="1"/>
            <a:r>
              <a:rPr lang="fr-FR" smtClean="0"/>
              <a:t>Cliquez pour modifier le style du titre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/>
              <a:pPr/>
              <a:t>30/06/2006</a:t>
            </a:fld>
            <a:endParaRPr kumimoji="0" lang="fr-FR" dirty="0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fr-FR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/>
              <a:pPr/>
              <a:t>‹N°›</a:t>
            </a:fld>
            <a:endParaRPr kumimoji="0" lang="fr-FR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 dirty="0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fr-FR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 dirty="0"/>
              <a:t>Cliquez sur l'icône</a:t>
            </a:r>
            <a:r>
              <a:rPr kumimoji="0" lang="fr-FR" i="0" baseline="0" dirty="0"/>
              <a:t> pour ajouter </a:t>
            </a:r>
            <a:r>
              <a:rPr kumimoji="0" lang="fr-FR" i="0" dirty="0"/>
              <a:t>une image en mode Page entière</a:t>
            </a:r>
            <a:endParaRPr kumimoji="0" lang="fr-FR" i="0" baseline="0" dirty="0"/>
          </a:p>
          <a:p>
            <a:pPr marL="0" marR="0" indent="0" algn="ctr">
              <a:buFontTx/>
              <a:buNone/>
            </a:pPr>
            <a:endParaRPr kumimoji="0" lang="fr-FR" i="0" dirty="0"/>
          </a:p>
          <a:p>
            <a:pPr algn="ctr">
              <a:buFontTx/>
              <a:buNone/>
            </a:pPr>
            <a:endParaRPr kumimoji="0" lang="fr-FR" i="0" dirty="0"/>
          </a:p>
          <a:p>
            <a:pPr algn="ctr">
              <a:buFontTx/>
              <a:buNone/>
            </a:pPr>
            <a:endParaRPr kumimoji="0" lang="fr-FR" i="0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fr-FR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fr-FR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kumimoji="0" lang="fr-FR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 dirty="0" smtClean="0"/>
              <a:t>Cliquez sur l'icône pour ajouter une image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fr-FR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pPr eaLnBrk="1" latinLnBrk="0" hangingPunct="1"/>
            <a:r>
              <a:rPr kumimoji="0" lang="fr-FR" smtClean="0"/>
              <a:t>Cliquez pour modifier le style du titre</a:t>
            </a:r>
            <a:endParaRPr kumimoji="0" lang="en-US" smtClean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 sz="1200" dirty="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kumimoji="0" lang="fr-FR" sz="1200" dirty="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 sz="1200" dirty="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pctargasamsung\Dropbox\9%20New%20Horizons\video\Pluto's%20Spinning%20Moons.mp4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1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rosetta.jpl.nasa.gov/" TargetMode="External"/><Relationship Id="rId2" Type="http://schemas.openxmlformats.org/officeDocument/2006/relationships/hyperlink" Target="https://twitter.com/boeprofesseur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substance.etsmtl.ca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98485" cy="1423990"/>
          </a:xfrm>
        </p:spPr>
        <p:txBody>
          <a:bodyPr>
            <a:normAutofit fontScale="90000"/>
          </a:bodyPr>
          <a:lstStyle>
            <a:extLst/>
          </a:lstStyle>
          <a:p>
            <a:pPr algn="ctr"/>
            <a:r>
              <a:rPr lang="fr-FR" sz="5400" dirty="0" smtClean="0">
                <a:solidFill>
                  <a:schemeClr val="bg1"/>
                </a:solidFill>
              </a:rPr>
              <a:t>LA SONDE</a:t>
            </a:r>
            <a:br>
              <a:rPr lang="fr-FR" sz="5400" dirty="0" smtClean="0">
                <a:solidFill>
                  <a:schemeClr val="bg1"/>
                </a:solidFill>
              </a:rPr>
            </a:br>
            <a:r>
              <a:rPr lang="fr-FR" sz="5400" dirty="0" smtClean="0">
                <a:solidFill>
                  <a:schemeClr val="bg1"/>
                </a:solidFill>
              </a:rPr>
              <a:t> N</a:t>
            </a:r>
            <a:r>
              <a:rPr sz="5400" smtClean="0">
                <a:solidFill>
                  <a:schemeClr val="bg1"/>
                </a:solidFill>
              </a:rPr>
              <a:t>EW HORIZONS</a:t>
            </a:r>
            <a:endParaRPr lang="fr-FR" sz="54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>
            <a:spLocks noGrp="1"/>
          </p:cNvSpPr>
          <p:nvPr>
            <p:ph type="body" sz="quarter" idx="10"/>
          </p:nvPr>
        </p:nvSpPr>
        <p:spPr>
          <a:xfrm>
            <a:off x="785786" y="2786058"/>
            <a:ext cx="7643866" cy="1071570"/>
          </a:xfrm>
        </p:spPr>
        <p:txBody>
          <a:bodyPr/>
          <a:lstStyle/>
          <a:p>
            <a:pPr algn="ctr"/>
            <a:r>
              <a:rPr lang="fr-FR" sz="36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</a:t>
            </a:r>
            <a:r>
              <a:rPr sz="36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n mission au fin fond du syst</a:t>
            </a:r>
            <a:r>
              <a:rPr lang="fr-FR" sz="36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è</a:t>
            </a:r>
            <a:r>
              <a:rPr sz="36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me solaire</a:t>
            </a:r>
          </a:p>
          <a:p>
            <a:pPr algn="ctr"/>
            <a:r>
              <a:rPr lang="fr-FR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(M</a:t>
            </a:r>
            <a:r>
              <a:rPr sz="2000" i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is à jour le 11/11/2015)</a:t>
            </a:r>
          </a:p>
          <a:p>
            <a:pPr algn="ctr"/>
            <a:endParaRPr sz="280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fr-FR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Rectangle 16"/>
          <p:cNvSpPr txBox="1">
            <a:spLocks/>
          </p:cNvSpPr>
          <p:nvPr/>
        </p:nvSpPr>
        <p:spPr>
          <a:xfrm>
            <a:off x="4714876" y="4714884"/>
            <a:ext cx="4100930" cy="1571636"/>
          </a:xfrm>
          <a:prstGeom prst="rect">
            <a:avLst/>
          </a:prstGeom>
        </p:spPr>
        <p:txBody>
          <a:bodyPr vert="horz" t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M.BOE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Lycée</a:t>
            </a:r>
            <a:r>
              <a:rPr kumimoji="0" sz="2000" b="0" i="1" u="none" strike="noStrike" kern="0" cap="none" spc="0" normalizeH="0" noProof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Français Marcel Pagnol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2000" i="1" kern="0" baseline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Asuncion ; Paraguay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0" cap="none" spc="0" normalizeH="0" noProof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Novembre 2015</a:t>
            </a:r>
            <a:endParaRPr kumimoji="0" lang="fr-FR" sz="2000" b="0" i="1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abo prof\Dropbox\9 New Horizons\solarsystem.jpg"/>
          <p:cNvPicPr>
            <a:picLocks noChangeAspect="1" noChangeArrowheads="1"/>
          </p:cNvPicPr>
          <p:nvPr/>
        </p:nvPicPr>
        <p:blipFill>
          <a:blip r:embed="rId3"/>
          <a:srcRect b="39999"/>
          <a:stretch>
            <a:fillRect/>
          </a:stretch>
        </p:blipFill>
        <p:spPr bwMode="auto">
          <a:xfrm>
            <a:off x="1" y="685774"/>
            <a:ext cx="9144000" cy="2743226"/>
          </a:xfrm>
          <a:prstGeom prst="rect">
            <a:avLst/>
          </a:prstGeom>
          <a:noFill/>
        </p:spPr>
      </p:pic>
      <p:pic>
        <p:nvPicPr>
          <p:cNvPr id="9219" name="Picture 3" descr="C:\Users\labo prof\Dropbox\9 New Horizons\solarsystem.jpg"/>
          <p:cNvPicPr>
            <a:picLocks noChangeAspect="1" noChangeArrowheads="1"/>
          </p:cNvPicPr>
          <p:nvPr/>
        </p:nvPicPr>
        <p:blipFill>
          <a:blip r:embed="rId3"/>
          <a:srcRect t="62000"/>
          <a:stretch>
            <a:fillRect/>
          </a:stretch>
        </p:blipFill>
        <p:spPr bwMode="auto">
          <a:xfrm>
            <a:off x="0" y="3357562"/>
            <a:ext cx="9162834" cy="174091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bo prof\Dropbox\9 New Horizons\Pluton Charon Ter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4363" y="-2316163"/>
            <a:ext cx="9915526" cy="991552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abo prof\Dropbox\9 New Horizons\Pluton Lune.jpg"/>
          <p:cNvPicPr>
            <a:picLocks noChangeAspect="1" noChangeArrowheads="1"/>
          </p:cNvPicPr>
          <p:nvPr/>
        </p:nvPicPr>
        <p:blipFill>
          <a:blip r:embed="rId2"/>
          <a:srcRect t="5479" b="5479"/>
          <a:stretch>
            <a:fillRect/>
          </a:stretch>
        </p:blipFill>
        <p:spPr bwMode="auto">
          <a:xfrm>
            <a:off x="0" y="1643050"/>
            <a:ext cx="9164992" cy="464347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00034" y="214290"/>
            <a:ext cx="8143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/>
              <a:t>T</a:t>
            </a:r>
            <a:r>
              <a:rPr sz="4000" smtClean="0"/>
              <a:t>aille comparee </a:t>
            </a:r>
          </a:p>
          <a:p>
            <a:pPr algn="ctr"/>
            <a:r>
              <a:rPr sz="4000" smtClean="0"/>
              <a:t>de la Lune et de Pluton</a:t>
            </a:r>
            <a:endParaRPr lang="fr-FR" sz="4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labo prof\Dropbox\9 New Horizons\trajectoire plut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4856205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357158" y="5429264"/>
            <a:ext cx="8143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Pluton réalise une révolution autour du Soleil en environ </a:t>
            </a:r>
            <a:r>
              <a:rPr lang="fr-FR" sz="3200" b="1" dirty="0" smtClean="0"/>
              <a:t>250 ans</a:t>
            </a:r>
            <a:endParaRPr lang="fr-FR" sz="32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285720" y="571480"/>
            <a:ext cx="4429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/>
              <a:t>Trajectoires des planètes</a:t>
            </a:r>
            <a:endParaRPr lang="fr-FR" sz="4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000100" y="428604"/>
            <a:ext cx="7072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4000" smtClean="0"/>
              <a:t>Pluton observé par le télescope Hubble en 2014</a:t>
            </a:r>
            <a:endParaRPr lang="fr-FR" sz="4000" dirty="0"/>
          </a:p>
        </p:txBody>
      </p:sp>
      <p:pic>
        <p:nvPicPr>
          <p:cNvPr id="2050" name="Picture 2" descr="C:\Users\labo prof\Dropbox\9 New Horizons\pluto 2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57364"/>
            <a:ext cx="9144000" cy="447229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luto_flyby_e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0214"/>
            <a:ext cx="9144000" cy="44175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000100" y="428604"/>
            <a:ext cx="7072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4000" smtClean="0"/>
              <a:t>Pluton </a:t>
            </a:r>
            <a:r>
              <a:rPr sz="4000" smtClean="0"/>
              <a:t>observé </a:t>
            </a:r>
            <a:r>
              <a:rPr sz="4000" smtClean="0"/>
              <a:t>par </a:t>
            </a:r>
          </a:p>
          <a:p>
            <a:pPr algn="ctr"/>
            <a:r>
              <a:rPr sz="4000" smtClean="0"/>
              <a:t>New Horizons en 2015</a:t>
            </a:r>
            <a:endParaRPr lang="fr-FR" sz="4000" dirty="0"/>
          </a:p>
        </p:txBody>
      </p:sp>
      <p:pic>
        <p:nvPicPr>
          <p:cNvPr id="7170" name="Picture 2" descr="C:\Users\labo prof\Dropbox\9 New Horizons\plu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929518" y="-7286700"/>
            <a:ext cx="4143404" cy="414340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Image 4" descr="plu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7356" y="1714488"/>
            <a:ext cx="5143512" cy="51435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luto color2_enhanced Nas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luto color2_enhanced Nasa.png"/>
          <p:cNvPicPr>
            <a:picLocks noChangeAspect="1"/>
          </p:cNvPicPr>
          <p:nvPr/>
        </p:nvPicPr>
        <p:blipFill>
          <a:blip r:embed="rId3" cstate="print"/>
          <a:srcRect l="13334" t="28751" b="624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150924-Pluton-crop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57238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6" descr="NH_pluto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086" b="4086"/>
          <a:stretch>
            <a:fillRect/>
          </a:stretch>
        </p:blipFill>
        <p:spPr>
          <a:xfrm>
            <a:off x="357158" y="285728"/>
            <a:ext cx="8506382" cy="6124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Légende encadrée 1 10"/>
          <p:cNvSpPr/>
          <p:nvPr/>
        </p:nvSpPr>
        <p:spPr>
          <a:xfrm>
            <a:off x="571472" y="571480"/>
            <a:ext cx="2286016" cy="1214446"/>
          </a:xfrm>
          <a:prstGeom prst="borderCallout1">
            <a:avLst>
              <a:gd name="adj1" fmla="val 103568"/>
              <a:gd name="adj2" fmla="val 99731"/>
              <a:gd name="adj3" fmla="val 104410"/>
              <a:gd name="adj4" fmla="val 161340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200" smtClean="0">
                <a:solidFill>
                  <a:schemeClr val="bg1"/>
                </a:solidFill>
              </a:rPr>
              <a:t>New Horizons</a:t>
            </a:r>
            <a:endParaRPr lang="fr-FR" dirty="0"/>
          </a:p>
        </p:txBody>
      </p:sp>
      <p:sp>
        <p:nvSpPr>
          <p:cNvPr id="12" name="Légende encadrée 1 11"/>
          <p:cNvSpPr/>
          <p:nvPr/>
        </p:nvSpPr>
        <p:spPr>
          <a:xfrm>
            <a:off x="4286248" y="5143512"/>
            <a:ext cx="1643074" cy="500066"/>
          </a:xfrm>
          <a:prstGeom prst="borderCallout1">
            <a:avLst>
              <a:gd name="adj1" fmla="val -3681"/>
              <a:gd name="adj2" fmla="val -175"/>
              <a:gd name="adj3" fmla="val -17612"/>
              <a:gd name="adj4" fmla="val -115338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200" smtClean="0">
                <a:solidFill>
                  <a:schemeClr val="bg1"/>
                </a:solidFill>
              </a:rPr>
              <a:t>Pluton</a:t>
            </a:r>
            <a:endParaRPr lang="fr-FR" dirty="0"/>
          </a:p>
        </p:txBody>
      </p:sp>
      <p:sp>
        <p:nvSpPr>
          <p:cNvPr id="18" name="Légende encadrée 1 17"/>
          <p:cNvSpPr/>
          <p:nvPr/>
        </p:nvSpPr>
        <p:spPr>
          <a:xfrm>
            <a:off x="5000628" y="5786454"/>
            <a:ext cx="1643074" cy="500066"/>
          </a:xfrm>
          <a:prstGeom prst="borderCallout1">
            <a:avLst>
              <a:gd name="adj1" fmla="val -3681"/>
              <a:gd name="adj2" fmla="val -175"/>
              <a:gd name="adj3" fmla="val 68737"/>
              <a:gd name="adj4" fmla="val -102971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200" smtClean="0">
                <a:solidFill>
                  <a:schemeClr val="bg1"/>
                </a:solidFill>
              </a:rPr>
              <a:t>Charon</a:t>
            </a:r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150924-Pluton-crop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4356"/>
            <a:ext cx="9144000" cy="5334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0924-Pluton-crop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657244"/>
            <a:ext cx="9144001" cy="5486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lutoSnakeskin_NHdeta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1850"/>
            <a:ext cx="9144000" cy="56343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luto-surface-sca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089"/>
            <a:ext cx="9144000" cy="60658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357158" y="5286388"/>
            <a:ext cx="8286808" cy="1143008"/>
          </a:xfrm>
        </p:spPr>
        <p:txBody>
          <a:bodyPr/>
          <a:lstStyle/>
          <a:p>
            <a:pPr marL="266700" indent="-266700">
              <a:buFontTx/>
              <a:buChar char="-"/>
            </a:pPr>
            <a:r>
              <a:rPr sz="3600" kern="12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Le coût de cette mission est estimé a </a:t>
            </a:r>
            <a:r>
              <a:rPr sz="3600" b="1" kern="12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700 millions de dollars</a:t>
            </a:r>
            <a:r>
              <a:rPr sz="3600" kern="12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  <a:endParaRPr sz="360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>
          <a:xfrm>
            <a:off x="285720" y="2071678"/>
            <a:ext cx="8286808" cy="1285884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266700" lvl="0" indent="-266700">
              <a:spcBef>
                <a:spcPct val="20000"/>
              </a:spcBef>
              <a:buFontTx/>
              <a:buChar char="-"/>
            </a:pPr>
            <a:r>
              <a:rPr sz="36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La sonde de </a:t>
            </a:r>
            <a:r>
              <a:rPr sz="3600" b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480 kg </a:t>
            </a:r>
            <a:r>
              <a:rPr sz="36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a été lancée le </a:t>
            </a:r>
            <a:r>
              <a:rPr sz="3600" b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19 janvier 2006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357158" y="285728"/>
            <a:ext cx="8429684" cy="12858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tIns="91440" bIns="9144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</a:t>
            </a:r>
            <a:r>
              <a:rPr kumimoji="0" lang="fr-FR" sz="36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mission de New Horizons en quelques chiffre</a:t>
            </a:r>
            <a:r>
              <a:rPr kumimoji="0" lang="fr-F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Espace réservé du texte 2"/>
          <p:cNvSpPr txBox="1">
            <a:spLocks/>
          </p:cNvSpPr>
          <p:nvPr/>
        </p:nvSpPr>
        <p:spPr>
          <a:xfrm>
            <a:off x="357158" y="3643314"/>
            <a:ext cx="8501122" cy="1214446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 voyage de cette sonde a duré </a:t>
            </a: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 ans 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pour parcourir </a:t>
            </a: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 milliards de km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allAtOnce"/>
      <p:bldP spid="7" grpId="0" animBg="1"/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285720" y="3143248"/>
            <a:ext cx="8715436" cy="1143008"/>
          </a:xfrm>
        </p:spPr>
        <p:txBody>
          <a:bodyPr/>
          <a:lstStyle/>
          <a:p>
            <a:pPr marL="266700" indent="-266700">
              <a:buFontTx/>
              <a:buChar char="-"/>
            </a:pPr>
            <a:r>
              <a:rPr sz="3600" kern="12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La puissance électrique disponible pour fonctionner est de moins de </a:t>
            </a:r>
            <a:r>
              <a:rPr sz="3600" b="1" kern="12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200W</a:t>
            </a:r>
            <a:endParaRPr sz="3600" b="1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>
          <a:xfrm>
            <a:off x="285720" y="4429132"/>
            <a:ext cx="8286808" cy="1285884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266700" lvl="0" indent="-266700">
              <a:spcBef>
                <a:spcPct val="20000"/>
              </a:spcBef>
              <a:buFontTx/>
              <a:buChar char="-"/>
            </a:pPr>
            <a:r>
              <a:rPr sz="36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La sonde se déplace dans l´espace a plus de </a:t>
            </a:r>
            <a:r>
              <a:rPr sz="3600" b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49 000 km/h </a:t>
            </a:r>
            <a:r>
              <a:rPr sz="36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!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357158" y="357166"/>
            <a:ext cx="8429684" cy="121444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tIns="91440" bIns="9144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</a:t>
            </a:r>
            <a:r>
              <a:rPr kumimoji="0" lang="fr-FR" sz="36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mission de New Horizons en quelques chiffre</a:t>
            </a:r>
            <a:r>
              <a:rPr kumimoji="0" lang="fr-F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Espace réservé du texte 2"/>
          <p:cNvSpPr txBox="1">
            <a:spLocks/>
          </p:cNvSpPr>
          <p:nvPr/>
        </p:nvSpPr>
        <p:spPr>
          <a:xfrm>
            <a:off x="357158" y="1785926"/>
            <a:ext cx="8501122" cy="1214446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 14 juillet 2015, elle est passé à </a:t>
            </a: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12000 km 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Pluton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allAtOnce"/>
      <p:bldP spid="7" grpId="0" animBg="1"/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/>
          <p:cNvSpPr txBox="1">
            <a:spLocks/>
          </p:cNvSpPr>
          <p:nvPr/>
        </p:nvSpPr>
        <p:spPr>
          <a:xfrm>
            <a:off x="357158" y="214290"/>
            <a:ext cx="8429684" cy="135732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tIns="91440" bIns="9144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</a:t>
            </a:r>
            <a:r>
              <a:rPr kumimoji="0" lang="fr-FR" sz="36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travaux effectués par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New Horizons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Espace réservé du texte 2"/>
          <p:cNvSpPr txBox="1">
            <a:spLocks/>
          </p:cNvSpPr>
          <p:nvPr/>
        </p:nvSpPr>
        <p:spPr>
          <a:xfrm>
            <a:off x="357158" y="1857364"/>
            <a:ext cx="8501122" cy="4500594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266700" indent="-266700">
              <a:spcBef>
                <a:spcPct val="20000"/>
              </a:spcBef>
              <a:defRPr/>
            </a:pPr>
            <a:r>
              <a:rPr sz="36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Durant son survol :</a:t>
            </a:r>
          </a:p>
          <a:p>
            <a:pPr marL="266700" indent="-266700">
              <a:spcBef>
                <a:spcPct val="20000"/>
              </a:spcBef>
              <a:buFontTx/>
              <a:buChar char="-"/>
              <a:defRPr/>
            </a:pPr>
            <a:r>
              <a:rPr sz="36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elle </a:t>
            </a:r>
            <a:r>
              <a:rPr sz="36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a scanné la surface de Pluton</a:t>
            </a:r>
            <a:r>
              <a:rPr sz="36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</a:p>
          <a:p>
            <a:pPr marL="266700" indent="-266700">
              <a:spcBef>
                <a:spcPct val="20000"/>
              </a:spcBef>
              <a:buFontTx/>
              <a:buChar char="-"/>
              <a:defRPr/>
            </a:pPr>
            <a:r>
              <a:rPr lang="fr-FR" sz="36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</a:t>
            </a:r>
            <a:r>
              <a:rPr sz="36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lle a analysé </a:t>
            </a:r>
            <a:r>
              <a:rPr sz="36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la composition de son atmosphère</a:t>
            </a:r>
            <a:r>
              <a:rPr sz="36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</a:p>
          <a:p>
            <a:pPr marL="266700" indent="-266700">
              <a:spcBef>
                <a:spcPct val="20000"/>
              </a:spcBef>
              <a:buFontTx/>
              <a:buChar char="-"/>
              <a:defRPr/>
            </a:pPr>
            <a:r>
              <a:rPr sz="36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Elle a </a:t>
            </a:r>
            <a:r>
              <a:rPr sz="36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relevé la température à sa </a:t>
            </a:r>
            <a:r>
              <a:rPr sz="36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surface,</a:t>
            </a:r>
          </a:p>
          <a:p>
            <a:pPr marL="266700" indent="-266700">
              <a:spcBef>
                <a:spcPct val="20000"/>
              </a:spcBef>
              <a:buFontTx/>
              <a:buChar char="-"/>
              <a:defRPr/>
            </a:pPr>
            <a:r>
              <a:rPr sz="36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Elle a pris des photos</a:t>
            </a:r>
            <a:r>
              <a:rPr lang="fr-FR" sz="36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…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lu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pherical-Mosaic-9-10-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127"/>
            <a:ext cx="9144000" cy="59297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0 pluto-wide-9-17-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77210"/>
            <a:ext cx="9144000" cy="39035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New_Horizon novembre 2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50" y="0"/>
            <a:ext cx="903855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28596" y="357166"/>
            <a:ext cx="3071834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sz="3200" smtClean="0">
                <a:solidFill>
                  <a:schemeClr val="bg1"/>
                </a:solidFill>
              </a:rPr>
              <a:t>Fabrication de la sonde en 2005 </a:t>
            </a:r>
            <a:endParaRPr sz="3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ountains-Volcan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807" y="0"/>
            <a:ext cx="6650385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71604" y="5286388"/>
            <a:ext cx="6000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dirty="0" smtClean="0"/>
              <a:t>De possibles cryovolcans à la surface de </a:t>
            </a:r>
            <a:r>
              <a:rPr lang="es-ES_tradnl" sz="3600" dirty="0" smtClean="0"/>
              <a:t>Pluton !</a:t>
            </a:r>
            <a:endParaRPr lang="fr-FR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lue_skies_on_pluto-final-2.png"/>
          <p:cNvPicPr>
            <a:picLocks noChangeAspect="1"/>
          </p:cNvPicPr>
          <p:nvPr/>
        </p:nvPicPr>
        <p:blipFill>
          <a:blip r:embed="rId2"/>
          <a:srcRect l="16666" t="17708" r="15625" b="17708"/>
          <a:stretch>
            <a:fillRect/>
          </a:stretch>
        </p:blipFill>
        <p:spPr>
          <a:xfrm>
            <a:off x="1000100" y="0"/>
            <a:ext cx="7202538" cy="687011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haron-Neutral-Bright-Release.jpg"/>
          <p:cNvPicPr>
            <a:picLocks noChangeAspect="1"/>
          </p:cNvPicPr>
          <p:nvPr/>
        </p:nvPicPr>
        <p:blipFill>
          <a:blip r:embed="rId3" cstate="print"/>
          <a:srcRect l="-2932" t="-2083" r="5208" b="11136"/>
          <a:stretch>
            <a:fillRect/>
          </a:stretch>
        </p:blipFill>
        <p:spPr>
          <a:xfrm>
            <a:off x="928662" y="0"/>
            <a:ext cx="7143800" cy="664844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57158" y="0"/>
            <a:ext cx="8501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4000" smtClean="0"/>
              <a:t>Charon, le satellite de Pluton</a:t>
            </a:r>
            <a:endParaRPr lang="fr-FR" sz="4000" dirty="0"/>
          </a:p>
        </p:txBody>
      </p:sp>
      <p:pic>
        <p:nvPicPr>
          <p:cNvPr id="7170" name="Picture 2" descr="C:\Users\labo prof\Dropbox\9 New Horizons\plu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929518" y="-7286700"/>
            <a:ext cx="4143404" cy="414340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istema_binario Pluton char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180"/>
            <a:ext cx="9185761" cy="625809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lutoMoons_NewHorizons_10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abo prof\Dropbox\9 New Horizons\plu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929518" y="-7286700"/>
            <a:ext cx="4143404" cy="414340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luto's Spinning Moon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1357298"/>
            <a:ext cx="9144000" cy="550070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4000" smtClean="0"/>
              <a:t>Le mouvement des satellites de Pluton</a:t>
            </a:r>
            <a:endParaRPr lang="fr-FR" sz="4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57158" y="285728"/>
            <a:ext cx="8501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4000" smtClean="0"/>
              <a:t>La position actuelle de la sonde</a:t>
            </a:r>
            <a:endParaRPr lang="fr-FR" sz="4000" dirty="0"/>
          </a:p>
        </p:txBody>
      </p:sp>
      <p:pic>
        <p:nvPicPr>
          <p:cNvPr id="7170" name="Picture 2" descr="C:\Users\labo prof\Dropbox\9 New Horizons\plu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929518" y="-7286700"/>
            <a:ext cx="4143404" cy="414340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Image 4" descr="position de New Horizons au 11 11 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6556"/>
            <a:ext cx="9144000" cy="45048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w_Horizons_mission_trajectoi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9650"/>
            <a:ext cx="9144000" cy="48387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42844" y="1785926"/>
            <a:ext cx="8786874" cy="1543040"/>
          </a:xfrm>
        </p:spPr>
        <p:txBody>
          <a:bodyPr/>
          <a:lstStyle/>
          <a:p>
            <a:pPr lvl="0" algn="ctr">
              <a:defRPr/>
            </a:pPr>
            <a:r>
              <a:rPr sz="40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Plus d’informations </a:t>
            </a:r>
            <a:r>
              <a:rPr sz="40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et d´autres actualités scientifiques à </a:t>
            </a:r>
            <a:r>
              <a:rPr sz="40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cette adresse :</a:t>
            </a:r>
          </a:p>
          <a:p>
            <a:pPr lvl="0" algn="ctr"/>
            <a:r>
              <a:rPr sz="4000" u="sng" smtClean="0">
                <a:hlinkClick r:id="rId2"/>
              </a:rPr>
              <a:t>https://twitter.com/boeprofesseur</a:t>
            </a:r>
            <a:endParaRPr sz="4000" smtClean="0"/>
          </a:p>
        </p:txBody>
      </p:sp>
      <p:sp>
        <p:nvSpPr>
          <p:cNvPr id="4" name="Espace réservé du texte 2"/>
          <p:cNvSpPr txBox="1">
            <a:spLocks/>
          </p:cNvSpPr>
          <p:nvPr/>
        </p:nvSpPr>
        <p:spPr>
          <a:xfrm>
            <a:off x="214282" y="5214950"/>
            <a:ext cx="8501122" cy="714380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Sources des images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NASA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;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/>
              </a:rPr>
              <a:t>http://substance.etsmtl.ca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28926" y="2143116"/>
            <a:ext cx="30003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9600" smtClean="0">
                <a:solidFill>
                  <a:schemeClr val="bg1"/>
                </a:solidFill>
              </a:rPr>
              <a:t>FIN</a:t>
            </a:r>
            <a:endParaRPr lang="fr-FR" sz="9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Systeme_solaire dessins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>
          <a:xfrm>
            <a:off x="285720" y="357166"/>
            <a:ext cx="8501063" cy="6172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ystème solaire école.jpg"/>
          <p:cNvPicPr>
            <a:picLocks noChangeAspect="1"/>
          </p:cNvPicPr>
          <p:nvPr/>
        </p:nvPicPr>
        <p:blipFill>
          <a:blip r:embed="rId2"/>
          <a:srcRect l="1308" t="3125" r="2210" b="2083"/>
          <a:stretch>
            <a:fillRect/>
          </a:stretch>
        </p:blipFill>
        <p:spPr>
          <a:xfrm>
            <a:off x="500034" y="0"/>
            <a:ext cx="806380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000ceinture-asteroid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306" y="428603"/>
            <a:ext cx="9146306" cy="5966673"/>
          </a:xfrm>
          <a:prstGeom prst="rect">
            <a:avLst/>
          </a:prstGeom>
        </p:spPr>
      </p:pic>
      <p:sp>
        <p:nvSpPr>
          <p:cNvPr id="9" name="Légende sans bordure 1 8"/>
          <p:cNvSpPr/>
          <p:nvPr/>
        </p:nvSpPr>
        <p:spPr>
          <a:xfrm>
            <a:off x="8215338" y="1785926"/>
            <a:ext cx="642942" cy="500066"/>
          </a:xfrm>
          <a:prstGeom prst="callout1">
            <a:avLst>
              <a:gd name="adj1" fmla="val 32886"/>
              <a:gd name="adj2" fmla="val 1646"/>
              <a:gd name="adj3" fmla="val -195871"/>
              <a:gd name="adj4" fmla="val -8996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sz="4000" smtClean="0"/>
              <a:t>?</a:t>
            </a:r>
            <a:endParaRPr lang="fr-FR" sz="4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928670"/>
            <a:ext cx="1285852" cy="107157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Image 7" descr="solar system avec no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480"/>
            <a:ext cx="9123801" cy="57277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928670"/>
            <a:ext cx="1357290" cy="107157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condition planete naine.jpg"/>
          <p:cNvPicPr>
            <a:picLocks noChangeAspect="1"/>
          </p:cNvPicPr>
          <p:nvPr/>
        </p:nvPicPr>
        <p:blipFill>
          <a:blip r:embed="rId2"/>
          <a:srcRect b="44853"/>
          <a:stretch>
            <a:fillRect/>
          </a:stretch>
        </p:blipFill>
        <p:spPr>
          <a:xfrm>
            <a:off x="2857488" y="4000504"/>
            <a:ext cx="5362575" cy="1428760"/>
          </a:xfrm>
          <a:prstGeom prst="rect">
            <a:avLst/>
          </a:prstGeom>
        </p:spPr>
      </p:pic>
      <p:pic>
        <p:nvPicPr>
          <p:cNvPr id="11" name="Image 10" descr="definition planete.jpg"/>
          <p:cNvPicPr>
            <a:picLocks noChangeAspect="1"/>
          </p:cNvPicPr>
          <p:nvPr/>
        </p:nvPicPr>
        <p:blipFill>
          <a:blip r:embed="rId3"/>
          <a:srcRect b="71519"/>
          <a:stretch>
            <a:fillRect/>
          </a:stretch>
        </p:blipFill>
        <p:spPr>
          <a:xfrm>
            <a:off x="2786050" y="1285860"/>
            <a:ext cx="5543550" cy="64294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57158" y="214291"/>
            <a:ext cx="8429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000" b="1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Définitions</a:t>
            </a:r>
            <a:r>
              <a:rPr lang="es-ES_tradnl" sz="30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de </a:t>
            </a:r>
            <a:r>
              <a:rPr lang="es-ES_tradnl" sz="3000" b="1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planètes</a:t>
            </a:r>
            <a:endParaRPr sz="3000" b="1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85720" y="2000240"/>
            <a:ext cx="242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Planètes</a:t>
            </a:r>
            <a:r>
              <a:rPr lang="es-ES_tradnl" sz="28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:</a:t>
            </a:r>
            <a:r>
              <a:rPr lang="es-ES_tradnl" sz="28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endParaRPr sz="2800" b="1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71472" y="5857892"/>
            <a:ext cx="7929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Pluton est un exemple de planète naine</a:t>
            </a:r>
            <a:r>
              <a:rPr lang="es-ES_tradnl" sz="28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endParaRPr sz="2800" b="1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6" name="Image 15" descr="definition planete.jpg"/>
          <p:cNvPicPr>
            <a:picLocks noChangeAspect="1"/>
          </p:cNvPicPr>
          <p:nvPr/>
        </p:nvPicPr>
        <p:blipFill>
          <a:blip r:embed="rId3"/>
          <a:srcRect t="31646" b="33544"/>
          <a:stretch>
            <a:fillRect/>
          </a:stretch>
        </p:blipFill>
        <p:spPr>
          <a:xfrm>
            <a:off x="2786050" y="2000240"/>
            <a:ext cx="5543550" cy="785818"/>
          </a:xfrm>
          <a:prstGeom prst="rect">
            <a:avLst/>
          </a:prstGeom>
        </p:spPr>
      </p:pic>
      <p:pic>
        <p:nvPicPr>
          <p:cNvPr id="17" name="Image 16" descr="definition planete.jpg"/>
          <p:cNvPicPr>
            <a:picLocks noChangeAspect="1"/>
          </p:cNvPicPr>
          <p:nvPr/>
        </p:nvPicPr>
        <p:blipFill>
          <a:blip r:embed="rId3"/>
          <a:srcRect t="66456"/>
          <a:stretch>
            <a:fillRect/>
          </a:stretch>
        </p:blipFill>
        <p:spPr>
          <a:xfrm>
            <a:off x="2786050" y="2857496"/>
            <a:ext cx="5543550" cy="757227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85720" y="4214818"/>
            <a:ext cx="2428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Planètes</a:t>
            </a:r>
            <a:r>
              <a:rPr lang="es-ES_tradnl" sz="28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s-ES_tradnl" sz="2800" b="1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naines</a:t>
            </a:r>
            <a:r>
              <a:rPr lang="es-ES_tradnl" sz="28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:</a:t>
            </a:r>
            <a:r>
              <a:rPr lang="es-ES_tradnl" sz="28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endParaRPr sz="2800" b="1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3" grpId="1"/>
      <p:bldP spid="15" grpId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abo prof\Dropbox\9 New Horizons\alignment_mnemo1.jpg"/>
          <p:cNvPicPr>
            <a:picLocks noChangeAspect="1" noChangeArrowheads="1"/>
          </p:cNvPicPr>
          <p:nvPr/>
        </p:nvPicPr>
        <p:blipFill>
          <a:blip r:embed="rId2"/>
          <a:srcRect t="26300"/>
          <a:stretch>
            <a:fillRect/>
          </a:stretch>
        </p:blipFill>
        <p:spPr bwMode="auto">
          <a:xfrm>
            <a:off x="0" y="1857364"/>
            <a:ext cx="9144000" cy="3403274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428596" y="5534561"/>
            <a:ext cx="8143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Attention</a:t>
            </a:r>
            <a:r>
              <a:rPr lang="es-ES_tradnl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: Les </a:t>
            </a:r>
            <a:r>
              <a:rPr lang="es-ES_tradnl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tailles</a:t>
            </a:r>
            <a:r>
              <a:rPr lang="es-ES_tradnl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s-ES_tradnl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respectives</a:t>
            </a:r>
            <a:r>
              <a:rPr lang="es-ES_tradnl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des </a:t>
            </a:r>
            <a:r>
              <a:rPr lang="es-ES_tradnl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planètes</a:t>
            </a:r>
            <a:r>
              <a:rPr lang="es-ES_tradnl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s-ES_tradnl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ne</a:t>
            </a:r>
            <a:r>
              <a:rPr lang="es-ES_tradnl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s-ES_tradnl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sont</a:t>
            </a:r>
            <a:r>
              <a:rPr lang="es-ES_tradnl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s-ES_tradnl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pas</a:t>
            </a:r>
            <a:r>
              <a:rPr lang="es-ES_tradnl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s-ES_tradnl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respectées</a:t>
            </a:r>
            <a:r>
              <a:rPr lang="es-ES_tradnl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!</a:t>
            </a:r>
            <a:endParaRPr sz="240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57158" y="214290"/>
            <a:ext cx="8143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40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Pour mémoriser l'ordre des </a:t>
            </a:r>
            <a:endParaRPr sz="400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sz="4000" b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8 plan</a:t>
            </a:r>
            <a:r>
              <a:rPr lang="fr-FR" sz="40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è</a:t>
            </a:r>
            <a:r>
              <a:rPr sz="4000" b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tes </a:t>
            </a:r>
            <a:r>
              <a:rPr sz="40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du syst</a:t>
            </a:r>
            <a:r>
              <a:rPr lang="fr-FR" sz="4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è</a:t>
            </a:r>
            <a:r>
              <a:rPr sz="40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me solaire</a:t>
            </a:r>
            <a:endParaRPr sz="400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ClassicPhotoAlbum</Template>
  <TotalTime>0</TotalTime>
  <Words>325</Words>
  <PresentationFormat>Affichage à l'écran (4:3)</PresentationFormat>
  <Paragraphs>69</Paragraphs>
  <Slides>39</Slides>
  <Notes>19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0" baseType="lpstr">
      <vt:lpstr>ClassicPhotoAlbum</vt:lpstr>
      <vt:lpstr>LA SONDE  NEW HORIZONS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2014-10-02T22:17:53Z</dcterms:created>
  <dcterms:modified xsi:type="dcterms:W3CDTF">2015-11-13T17:45:10Z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1036</vt:i4>
  </property>
  <property fmtid="{D5CDD505-2E9C-101B-9397-08002B2CF9AE}" pid="3" name="_Version">
    <vt:lpwstr>12.0.4518</vt:lpwstr>
  </property>
</Properties>
</file>